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30"/>
  </p:notesMasterIdLst>
  <p:handoutMasterIdLst>
    <p:handoutMasterId r:id="rId31"/>
  </p:handoutMasterIdLst>
  <p:sldIdLst>
    <p:sldId id="256" r:id="rId2"/>
    <p:sldId id="285" r:id="rId3"/>
    <p:sldId id="410" r:id="rId4"/>
    <p:sldId id="395" r:id="rId5"/>
    <p:sldId id="406" r:id="rId6"/>
    <p:sldId id="296" r:id="rId7"/>
    <p:sldId id="408" r:id="rId8"/>
    <p:sldId id="407" r:id="rId9"/>
    <p:sldId id="411" r:id="rId10"/>
    <p:sldId id="409" r:id="rId11"/>
    <p:sldId id="379" r:id="rId12"/>
    <p:sldId id="412" r:id="rId13"/>
    <p:sldId id="413" r:id="rId14"/>
    <p:sldId id="414" r:id="rId15"/>
    <p:sldId id="377" r:id="rId16"/>
    <p:sldId id="396" r:id="rId17"/>
    <p:sldId id="400" r:id="rId18"/>
    <p:sldId id="380" r:id="rId19"/>
    <p:sldId id="385" r:id="rId20"/>
    <p:sldId id="402" r:id="rId21"/>
    <p:sldId id="419" r:id="rId22"/>
    <p:sldId id="420" r:id="rId23"/>
    <p:sldId id="405" r:id="rId24"/>
    <p:sldId id="404" r:id="rId25"/>
    <p:sldId id="415" r:id="rId26"/>
    <p:sldId id="416" r:id="rId27"/>
    <p:sldId id="417" r:id="rId28"/>
    <p:sldId id="418" r:id="rId2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D8"/>
    <a:srgbClr val="0000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2" autoAdjust="0"/>
    <p:restoredTop sz="94660"/>
  </p:normalViewPr>
  <p:slideViewPr>
    <p:cSldViewPr>
      <p:cViewPr varScale="1">
        <p:scale>
          <a:sx n="113" d="100"/>
          <a:sy n="113" d="100"/>
        </p:scale>
        <p:origin x="145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9" d="100"/>
          <a:sy n="39" d="100"/>
        </p:scale>
        <p:origin x="-156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0E9E818-BAC4-4E77-87E1-B84425F4A7B5}" type="datetimeFigureOut">
              <a:rPr lang="ru-RU"/>
              <a:pPr>
                <a:defRPr/>
              </a:pPr>
              <a:t>05.09.2016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466A387-2FB3-4CC5-BB0C-48FB9FD6C8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7456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9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89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9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37AC3BB-CA75-4869-8B19-F754A461D2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48057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47F3C7-0315-4A2F-861D-1337805CBADB}" type="slidenum">
              <a:rPr lang="ru-RU" altLang="ru-RU"/>
              <a:pPr>
                <a:spcBef>
                  <a:spcPct val="0"/>
                </a:spcBef>
              </a:pPr>
              <a:t>1</a:t>
            </a:fld>
            <a:endParaRPr lang="ru-RU" altLang="ru-RU"/>
          </a:p>
        </p:txBody>
      </p:sp>
      <p:sp>
        <p:nvSpPr>
          <p:cNvPr id="61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624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F1EDF8-EE1F-4996-9F35-D341DB194145}" type="slidenum">
              <a:rPr lang="ru-RU" altLang="ru-RU"/>
              <a:pPr>
                <a:spcBef>
                  <a:spcPct val="0"/>
                </a:spcBef>
              </a:pPr>
              <a:t>11</a:t>
            </a:fld>
            <a:endParaRPr lang="ru-RU" altLang="ru-RU"/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045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EB17397-2D4D-4347-991C-D5CA4FA1C109}" type="slidenum">
              <a:rPr lang="ru-RU" altLang="ru-RU"/>
              <a:pPr>
                <a:spcBef>
                  <a:spcPct val="0"/>
                </a:spcBef>
              </a:pPr>
              <a:t>12</a:t>
            </a:fld>
            <a:endParaRPr lang="ru-RU" altLang="ru-RU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8861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7F03BF-D83E-40DF-9874-1D3721363C03}" type="slidenum">
              <a:rPr lang="ru-RU" altLang="ru-RU"/>
              <a:pPr>
                <a:spcBef>
                  <a:spcPct val="0"/>
                </a:spcBef>
              </a:pPr>
              <a:t>13</a:t>
            </a:fld>
            <a:endParaRPr lang="ru-RU" altLang="ru-RU"/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409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DE8129-9561-4BE3-AAA9-1441DCB38FC6}" type="slidenum">
              <a:rPr lang="ru-RU" altLang="ru-RU"/>
              <a:pPr>
                <a:spcBef>
                  <a:spcPct val="0"/>
                </a:spcBef>
              </a:pPr>
              <a:t>14</a:t>
            </a:fld>
            <a:endParaRPr lang="ru-RU" altLang="ru-RU"/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7271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37BF7B-4195-443A-BF96-6BD9F204E4F7}" type="slidenum">
              <a:rPr lang="ru-RU" altLang="ru-RU"/>
              <a:pPr>
                <a:spcBef>
                  <a:spcPct val="0"/>
                </a:spcBef>
              </a:pPr>
              <a:t>15</a:t>
            </a:fld>
            <a:endParaRPr lang="ru-RU" altLang="ru-RU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7368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E79248-95DA-489F-8607-4949E6BD6C05}" type="slidenum">
              <a:rPr lang="ru-RU" altLang="ru-RU"/>
              <a:pPr>
                <a:spcBef>
                  <a:spcPct val="0"/>
                </a:spcBef>
              </a:pPr>
              <a:t>16</a:t>
            </a:fld>
            <a:endParaRPr lang="ru-RU" altLang="ru-RU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5027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D83725-0163-4B59-851A-84CE7EF6E5C4}" type="slidenum">
              <a:rPr lang="ru-RU" altLang="ru-RU"/>
              <a:pPr>
                <a:spcBef>
                  <a:spcPct val="0"/>
                </a:spcBef>
              </a:pPr>
              <a:t>17</a:t>
            </a:fld>
            <a:endParaRPr lang="ru-RU" altLang="ru-RU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6298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B4B4C7F-18F3-4504-8574-372C3ADD5FAB}" type="slidenum">
              <a:rPr lang="ru-RU" altLang="ru-RU"/>
              <a:pPr>
                <a:spcBef>
                  <a:spcPct val="0"/>
                </a:spcBef>
              </a:pPr>
              <a:t>18</a:t>
            </a:fld>
            <a:endParaRPr lang="ru-RU" altLang="ru-RU"/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8404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8EF9E46-BC41-437C-9BB7-93AF3524502F}" type="slidenum">
              <a:rPr lang="ru-RU" altLang="ru-RU"/>
              <a:pPr>
                <a:spcBef>
                  <a:spcPct val="0"/>
                </a:spcBef>
              </a:pPr>
              <a:t>19</a:t>
            </a:fld>
            <a:endParaRPr lang="ru-RU" altLang="ru-RU"/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0258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7A0FD0B-1FEC-4CED-AAE1-7ACCC73B21BC}" type="slidenum">
              <a:rPr lang="ru-RU" altLang="ru-RU"/>
              <a:pPr>
                <a:spcBef>
                  <a:spcPct val="0"/>
                </a:spcBef>
              </a:pPr>
              <a:t>20</a:t>
            </a:fld>
            <a:endParaRPr lang="ru-RU" altLang="ru-RU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735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4DB0F1-D643-49AE-945F-A92777745C61}" type="slidenum">
              <a:rPr lang="ru-RU" altLang="ru-RU"/>
              <a:pPr>
                <a:spcBef>
                  <a:spcPct val="0"/>
                </a:spcBef>
              </a:pPr>
              <a:t>2</a:t>
            </a:fld>
            <a:endParaRPr lang="ru-RU" altLang="ru-RU"/>
          </a:p>
        </p:txBody>
      </p:sp>
      <p:sp>
        <p:nvSpPr>
          <p:cNvPr id="81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5356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FBF4-CDA5-4B20-A017-D87E804A9384}" type="slidenum">
              <a:rPr lang="ru-RU" altLang="ru-RU"/>
              <a:pPr>
                <a:spcBef>
                  <a:spcPct val="0"/>
                </a:spcBef>
              </a:pPr>
              <a:t>21</a:t>
            </a:fld>
            <a:endParaRPr lang="ru-RU" altLang="ru-RU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7781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83436B5-683F-43C0-972D-9866ACECD914}" type="slidenum">
              <a:rPr lang="ru-RU" altLang="ru-RU"/>
              <a:pPr>
                <a:spcBef>
                  <a:spcPct val="0"/>
                </a:spcBef>
              </a:pPr>
              <a:t>22</a:t>
            </a:fld>
            <a:endParaRPr lang="ru-RU" altLang="ru-RU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9023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600DF3-35EB-4FC0-A8CB-46CBBE3859BD}" type="slidenum">
              <a:rPr lang="ru-RU" altLang="ru-RU"/>
              <a:pPr>
                <a:spcBef>
                  <a:spcPct val="0"/>
                </a:spcBef>
              </a:pPr>
              <a:t>23</a:t>
            </a:fld>
            <a:endParaRPr lang="ru-RU" altLang="ru-RU"/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5495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E370D0-38BD-4FC9-A289-0AA9FD9A080D}" type="slidenum">
              <a:rPr lang="ru-RU" altLang="ru-RU"/>
              <a:pPr>
                <a:spcBef>
                  <a:spcPct val="0"/>
                </a:spcBef>
              </a:pPr>
              <a:t>24</a:t>
            </a:fld>
            <a:endParaRPr lang="ru-RU" altLang="ru-RU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8007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2380D5-0B98-4032-A79B-C8E9D4FB7FE0}" type="slidenum">
              <a:rPr lang="ru-RU" altLang="ru-RU"/>
              <a:pPr>
                <a:spcBef>
                  <a:spcPct val="0"/>
                </a:spcBef>
              </a:pPr>
              <a:t>25</a:t>
            </a:fld>
            <a:endParaRPr lang="ru-RU" altLang="ru-RU"/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1585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C96FD3-AD76-4428-AAF8-51947F5A0EF4}" type="slidenum">
              <a:rPr lang="ru-RU" altLang="ru-RU"/>
              <a:pPr>
                <a:spcBef>
                  <a:spcPct val="0"/>
                </a:spcBef>
              </a:pPr>
              <a:t>26</a:t>
            </a:fld>
            <a:endParaRPr lang="ru-RU" altLang="ru-RU"/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9548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806DF6-7CE4-4E15-A4F5-A4233D2FBB71}" type="slidenum">
              <a:rPr lang="ru-RU" altLang="ru-RU"/>
              <a:pPr>
                <a:spcBef>
                  <a:spcPct val="0"/>
                </a:spcBef>
              </a:pPr>
              <a:t>27</a:t>
            </a:fld>
            <a:endParaRPr lang="ru-RU" altLang="ru-RU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1384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7D64E6-41AC-45FD-8237-965D0AB17111}" type="slidenum">
              <a:rPr lang="ru-RU" altLang="ru-RU"/>
              <a:pPr>
                <a:spcBef>
                  <a:spcPct val="0"/>
                </a:spcBef>
              </a:pPr>
              <a:t>28</a:t>
            </a:fld>
            <a:endParaRPr lang="ru-RU" altLang="ru-RU"/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690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074FCB-8769-4647-88CE-4CF357657E95}" type="slidenum">
              <a:rPr lang="ru-RU" altLang="ru-RU"/>
              <a:pPr>
                <a:spcBef>
                  <a:spcPct val="0"/>
                </a:spcBef>
              </a:pPr>
              <a:t>3</a:t>
            </a:fld>
            <a:endParaRPr lang="ru-RU" altLang="ru-RU"/>
          </a:p>
        </p:txBody>
      </p:sp>
      <p:sp>
        <p:nvSpPr>
          <p:cNvPr id="102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757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B0728F7-FC4F-4D1A-9F76-3F6E4545CA32}" type="slidenum">
              <a:rPr lang="ru-RU" altLang="ru-RU"/>
              <a:pPr>
                <a:spcBef>
                  <a:spcPct val="0"/>
                </a:spcBef>
              </a:pPr>
              <a:t>4</a:t>
            </a:fld>
            <a:endParaRPr lang="ru-RU" altLang="ru-RU"/>
          </a:p>
        </p:txBody>
      </p:sp>
      <p:sp>
        <p:nvSpPr>
          <p:cNvPr id="122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072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82A4E5-83D2-408F-847F-E3433A6E74A5}" type="slidenum">
              <a:rPr lang="ru-RU" altLang="ru-RU"/>
              <a:pPr>
                <a:spcBef>
                  <a:spcPct val="0"/>
                </a:spcBef>
              </a:pPr>
              <a:t>6</a:t>
            </a:fld>
            <a:endParaRPr lang="ru-RU" altLang="ru-RU"/>
          </a:p>
        </p:txBody>
      </p:sp>
      <p:sp>
        <p:nvSpPr>
          <p:cNvPr id="153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063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623C10-7151-48CE-9EAA-2B597F0FFA43}" type="slidenum">
              <a:rPr lang="ru-RU" altLang="ru-RU"/>
              <a:pPr>
                <a:spcBef>
                  <a:spcPct val="0"/>
                </a:spcBef>
              </a:pPr>
              <a:t>7</a:t>
            </a:fld>
            <a:endParaRPr lang="ru-RU" altLang="ru-RU"/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835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A0E19B-DB6E-4426-94A5-8872EEF371CC}" type="slidenum">
              <a:rPr lang="ru-RU" altLang="ru-RU"/>
              <a:pPr>
                <a:spcBef>
                  <a:spcPct val="0"/>
                </a:spcBef>
              </a:pPr>
              <a:t>8</a:t>
            </a:fld>
            <a:endParaRPr lang="ru-RU" altLang="ru-RU"/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802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84B664-F565-4E92-BC9A-8316A85C7DA1}" type="slidenum">
              <a:rPr lang="ru-RU" altLang="ru-RU"/>
              <a:pPr>
                <a:spcBef>
                  <a:spcPct val="0"/>
                </a:spcBef>
              </a:pPr>
              <a:t>9</a:t>
            </a:fld>
            <a:endParaRPr lang="ru-RU" altLang="ru-RU"/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090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44D93C-CF83-4D61-A9DD-C171BA65DECE}" type="slidenum">
              <a:rPr lang="ru-RU" altLang="ru-RU"/>
              <a:pPr>
                <a:spcBef>
                  <a:spcPct val="0"/>
                </a:spcBef>
              </a:pPr>
              <a:t>10</a:t>
            </a:fld>
            <a:endParaRPr lang="ru-RU" altLang="ru-RU"/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169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27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F80483-298D-4874-9BC9-D09A8029DE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2078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5EBE9-D01B-4768-B6F9-E506F546DE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239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08D91-FF56-413A-B8C7-D6EB169749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70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E21C0-311D-4793-B7D4-BD5BFFBA8B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884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35B9F-F2E1-419A-8E1D-1577DD0BF0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789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4668B-6405-4F49-9607-8D0C99408A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490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698A1-6DFA-43E2-81FD-46334F1ABC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380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0B248-7BCB-4AA7-8DF3-604E4D7E9A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304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883FB-F464-4339-BAC4-81E2203293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197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B2637-165F-456B-9CCF-E5F03F964B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235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5C177-2107-4992-BFC6-AAD6FE9658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51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F3A81-761E-44E3-899C-79F88C8EAD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337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835AE-DE53-4316-887A-DA991B56D2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50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5B497BF-FE3C-4875-9F74-B4AB72FAE2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024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1024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1024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5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</p:grpSp>
        <p:sp>
          <p:nvSpPr>
            <p:cNvPr id="1025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5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5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4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42863"/>
            <a:ext cx="8640763" cy="54737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defRPr/>
            </a:pPr>
            <a:r>
              <a:rPr lang="ru-RU" sz="4400" dirty="0" smtClean="0"/>
              <a:t>«Об опыте использования штамма хлореллы в водоемах с интенсивным размножением сине-зеленых водорослей»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6165850"/>
            <a:ext cx="6400800" cy="3381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800" b="1" dirty="0" smtClean="0"/>
              <a:t>Волгоград, 2016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5" name="Rectangle 9"/>
          <p:cNvSpPr>
            <a:spLocks noGrp="1" noRot="1" noChangeArrowheads="1"/>
          </p:cNvSpPr>
          <p:nvPr>
            <p:ph type="title"/>
          </p:nvPr>
        </p:nvSpPr>
        <p:spPr>
          <a:xfrm>
            <a:off x="5357813" y="1714500"/>
            <a:ext cx="3786187" cy="85725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err="1" smtClean="0"/>
              <a:t>Береславское</a:t>
            </a:r>
            <a:r>
              <a:rPr lang="ru-RU" sz="2800" dirty="0" smtClean="0"/>
              <a:t>  водохранилище</a:t>
            </a:r>
            <a:endParaRPr lang="ru-RU" sz="2000" dirty="0" smtClean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072066" cy="38756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8433" y="2786058"/>
            <a:ext cx="5345567" cy="40719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9"/>
          <p:cNvSpPr txBox="1">
            <a:spLocks noRot="1" noChangeArrowheads="1"/>
          </p:cNvSpPr>
          <p:nvPr/>
        </p:nvSpPr>
        <p:spPr bwMode="auto">
          <a:xfrm>
            <a:off x="0" y="3929063"/>
            <a:ext cx="3786188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ru-RU" sz="28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Пензенское (Сурское) водохранилище</a:t>
            </a:r>
            <a:endParaRPr lang="ru-RU" sz="2000" b="1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940425" y="0"/>
            <a:ext cx="3203575" cy="1125538"/>
          </a:xfrm>
        </p:spPr>
        <p:txBody>
          <a:bodyPr/>
          <a:lstStyle/>
          <a:p>
            <a:pPr eaLnBrk="1" hangingPunct="1">
              <a:lnSpc>
                <a:spcPct val="60000"/>
              </a:lnSpc>
              <a:defRPr/>
            </a:pPr>
            <a:r>
              <a:rPr lang="ru-RU" sz="2000" i="1" smtClean="0"/>
              <a:t>Экспериментальные и контрольные заливы Цимлянского водохранилища</a:t>
            </a:r>
            <a:r>
              <a:rPr lang="ru-RU" smtClean="0"/>
              <a:t> </a:t>
            </a:r>
          </a:p>
        </p:txBody>
      </p:sp>
      <p:sp>
        <p:nvSpPr>
          <p:cNvPr id="24579" name="Rectangle 6"/>
          <p:cNvSpPr>
            <a:spLocks noRot="1" noChangeArrowheads="1"/>
          </p:cNvSpPr>
          <p:nvPr/>
        </p:nvSpPr>
        <p:spPr bwMode="auto">
          <a:xfrm>
            <a:off x="4211638" y="5516563"/>
            <a:ext cx="1655762" cy="358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/>
              <a:t>Кривской залив</a:t>
            </a:r>
          </a:p>
        </p:txBody>
      </p:sp>
      <p:pic>
        <p:nvPicPr>
          <p:cNvPr id="24580" name="Picture 7" descr="0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03250"/>
            <a:ext cx="5976938" cy="777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Line 8"/>
          <p:cNvSpPr>
            <a:spLocks noChangeShapeType="1"/>
          </p:cNvSpPr>
          <p:nvPr/>
        </p:nvSpPr>
        <p:spPr bwMode="auto">
          <a:xfrm flipH="1" flipV="1">
            <a:off x="2195513" y="5373688"/>
            <a:ext cx="2016125" cy="2159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82" name="Rectangle 9"/>
          <p:cNvSpPr>
            <a:spLocks noRot="1" noChangeArrowheads="1"/>
          </p:cNvSpPr>
          <p:nvPr/>
        </p:nvSpPr>
        <p:spPr bwMode="auto">
          <a:xfrm>
            <a:off x="3203575" y="5949950"/>
            <a:ext cx="1871663" cy="287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/>
              <a:t>Жуковский залив</a:t>
            </a:r>
          </a:p>
        </p:txBody>
      </p:sp>
      <p:sp>
        <p:nvSpPr>
          <p:cNvPr id="24583" name="Line 10"/>
          <p:cNvSpPr>
            <a:spLocks noChangeShapeType="1"/>
          </p:cNvSpPr>
          <p:nvPr/>
        </p:nvSpPr>
        <p:spPr bwMode="auto">
          <a:xfrm flipH="1" flipV="1">
            <a:off x="1476375" y="5876925"/>
            <a:ext cx="1655763" cy="2159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84" name="Rectangle 11"/>
          <p:cNvSpPr>
            <a:spLocks noRot="1" noChangeArrowheads="1"/>
          </p:cNvSpPr>
          <p:nvPr/>
        </p:nvSpPr>
        <p:spPr bwMode="auto">
          <a:xfrm>
            <a:off x="1619250" y="6308725"/>
            <a:ext cx="2665413" cy="287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/>
              <a:t>Мокросоленовская балка</a:t>
            </a:r>
          </a:p>
        </p:txBody>
      </p:sp>
      <p:sp>
        <p:nvSpPr>
          <p:cNvPr id="24585" name="Line 12"/>
          <p:cNvSpPr>
            <a:spLocks noChangeShapeType="1"/>
          </p:cNvSpPr>
          <p:nvPr/>
        </p:nvSpPr>
        <p:spPr bwMode="auto">
          <a:xfrm flipH="1" flipV="1">
            <a:off x="395288" y="6237288"/>
            <a:ext cx="1223962" cy="1444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86" name="Rectangle 13"/>
          <p:cNvSpPr>
            <a:spLocks noRot="1" noChangeArrowheads="1"/>
          </p:cNvSpPr>
          <p:nvPr/>
        </p:nvSpPr>
        <p:spPr bwMode="auto">
          <a:xfrm>
            <a:off x="5651500" y="2708275"/>
            <a:ext cx="2016125" cy="358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/>
              <a:t>Водяновский залив</a:t>
            </a:r>
          </a:p>
        </p:txBody>
      </p:sp>
      <p:sp>
        <p:nvSpPr>
          <p:cNvPr id="24587" name="Line 14"/>
          <p:cNvSpPr>
            <a:spLocks noChangeShapeType="1"/>
          </p:cNvSpPr>
          <p:nvPr/>
        </p:nvSpPr>
        <p:spPr bwMode="auto">
          <a:xfrm flipH="1">
            <a:off x="2916238" y="2852738"/>
            <a:ext cx="2735262" cy="5762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88" name="Rectangle 15"/>
          <p:cNvSpPr>
            <a:spLocks noRot="1" noChangeArrowheads="1"/>
          </p:cNvSpPr>
          <p:nvPr/>
        </p:nvSpPr>
        <p:spPr bwMode="auto">
          <a:xfrm>
            <a:off x="6227763" y="3141663"/>
            <a:ext cx="1800225" cy="358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/>
              <a:t>Поповский залив</a:t>
            </a:r>
          </a:p>
        </p:txBody>
      </p:sp>
      <p:sp>
        <p:nvSpPr>
          <p:cNvPr id="24589" name="Line 16"/>
          <p:cNvSpPr>
            <a:spLocks noChangeShapeType="1"/>
          </p:cNvSpPr>
          <p:nvPr/>
        </p:nvSpPr>
        <p:spPr bwMode="auto">
          <a:xfrm flipH="1">
            <a:off x="2700338" y="3284538"/>
            <a:ext cx="3455987" cy="360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90" name="Rectangle 17"/>
          <p:cNvSpPr>
            <a:spLocks noRot="1" noChangeArrowheads="1"/>
          </p:cNvSpPr>
          <p:nvPr/>
        </p:nvSpPr>
        <p:spPr bwMode="auto">
          <a:xfrm>
            <a:off x="4211638" y="4652963"/>
            <a:ext cx="2160587" cy="358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/>
              <a:t>Калининская балка</a:t>
            </a:r>
          </a:p>
        </p:txBody>
      </p:sp>
      <p:sp>
        <p:nvSpPr>
          <p:cNvPr id="24591" name="Rectangle 18"/>
          <p:cNvSpPr>
            <a:spLocks noRot="1" noChangeArrowheads="1"/>
          </p:cNvSpPr>
          <p:nvPr/>
        </p:nvSpPr>
        <p:spPr bwMode="auto">
          <a:xfrm>
            <a:off x="6443663" y="5157788"/>
            <a:ext cx="2160587" cy="358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/>
              <a:t>Терновская балка</a:t>
            </a:r>
          </a:p>
        </p:txBody>
      </p:sp>
      <p:sp>
        <p:nvSpPr>
          <p:cNvPr id="24592" name="Line 19"/>
          <p:cNvSpPr>
            <a:spLocks noChangeShapeType="1"/>
          </p:cNvSpPr>
          <p:nvPr/>
        </p:nvSpPr>
        <p:spPr bwMode="auto">
          <a:xfrm flipH="1">
            <a:off x="971550" y="4797425"/>
            <a:ext cx="3168650" cy="2873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93" name="Line 20"/>
          <p:cNvSpPr>
            <a:spLocks noChangeShapeType="1"/>
          </p:cNvSpPr>
          <p:nvPr/>
        </p:nvSpPr>
        <p:spPr bwMode="auto">
          <a:xfrm flipH="1">
            <a:off x="684213" y="5300663"/>
            <a:ext cx="5759450" cy="714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94" name="Rectangle 21"/>
          <p:cNvSpPr>
            <a:spLocks noRot="1" noChangeArrowheads="1"/>
          </p:cNvSpPr>
          <p:nvPr/>
        </p:nvSpPr>
        <p:spPr bwMode="auto">
          <a:xfrm>
            <a:off x="179388" y="2852738"/>
            <a:ext cx="2016125" cy="358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/>
              <a:t>Цимлянский залив</a:t>
            </a:r>
          </a:p>
        </p:txBody>
      </p:sp>
      <p:sp>
        <p:nvSpPr>
          <p:cNvPr id="24595" name="Line 22"/>
          <p:cNvSpPr>
            <a:spLocks noChangeShapeType="1"/>
          </p:cNvSpPr>
          <p:nvPr/>
        </p:nvSpPr>
        <p:spPr bwMode="auto">
          <a:xfrm flipH="1">
            <a:off x="1187450" y="3284538"/>
            <a:ext cx="288925" cy="13684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96" name="Rectangle 23"/>
          <p:cNvSpPr>
            <a:spLocks noRot="1" noChangeArrowheads="1"/>
          </p:cNvSpPr>
          <p:nvPr/>
        </p:nvSpPr>
        <p:spPr bwMode="auto">
          <a:xfrm>
            <a:off x="6443663" y="1125538"/>
            <a:ext cx="2233612" cy="358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/>
              <a:t>Ложковский участок</a:t>
            </a:r>
          </a:p>
        </p:txBody>
      </p:sp>
      <p:sp>
        <p:nvSpPr>
          <p:cNvPr id="24597" name="Line 24"/>
          <p:cNvSpPr>
            <a:spLocks noChangeShapeType="1"/>
          </p:cNvSpPr>
          <p:nvPr/>
        </p:nvSpPr>
        <p:spPr bwMode="auto">
          <a:xfrm flipH="1">
            <a:off x="4643438" y="1341438"/>
            <a:ext cx="1800225" cy="10080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98" name="Rectangle 25"/>
          <p:cNvSpPr>
            <a:spLocks noRot="1" noChangeArrowheads="1"/>
          </p:cNvSpPr>
          <p:nvPr/>
        </p:nvSpPr>
        <p:spPr bwMode="auto">
          <a:xfrm>
            <a:off x="2484438" y="476250"/>
            <a:ext cx="1727200" cy="358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/>
              <a:t>Чирской залив</a:t>
            </a:r>
          </a:p>
        </p:txBody>
      </p:sp>
      <p:sp>
        <p:nvSpPr>
          <p:cNvPr id="24599" name="Line 26"/>
          <p:cNvSpPr>
            <a:spLocks noChangeShapeType="1"/>
          </p:cNvSpPr>
          <p:nvPr/>
        </p:nvSpPr>
        <p:spPr bwMode="auto">
          <a:xfrm flipH="1">
            <a:off x="3563938" y="836613"/>
            <a:ext cx="73025" cy="15128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600" name="Rectangle 27"/>
          <p:cNvSpPr>
            <a:spLocks noRot="1" noChangeArrowheads="1"/>
          </p:cNvSpPr>
          <p:nvPr/>
        </p:nvSpPr>
        <p:spPr bwMode="auto">
          <a:xfrm>
            <a:off x="6659563" y="1557338"/>
            <a:ext cx="2160587" cy="504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/>
              <a:t>Ильмень-Суворовский залив</a:t>
            </a:r>
          </a:p>
        </p:txBody>
      </p:sp>
      <p:sp>
        <p:nvSpPr>
          <p:cNvPr id="24601" name="Line 28"/>
          <p:cNvSpPr>
            <a:spLocks noChangeShapeType="1"/>
          </p:cNvSpPr>
          <p:nvPr/>
        </p:nvSpPr>
        <p:spPr bwMode="auto">
          <a:xfrm flipH="1">
            <a:off x="4284663" y="1989138"/>
            <a:ext cx="2303462" cy="9350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602" name="Rectangle 29"/>
          <p:cNvSpPr>
            <a:spLocks noRot="1" noChangeArrowheads="1"/>
          </p:cNvSpPr>
          <p:nvPr/>
        </p:nvSpPr>
        <p:spPr bwMode="auto">
          <a:xfrm>
            <a:off x="5435600" y="4149725"/>
            <a:ext cx="2089150" cy="358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/>
              <a:t>Красноярский залив</a:t>
            </a:r>
          </a:p>
        </p:txBody>
      </p:sp>
      <p:sp>
        <p:nvSpPr>
          <p:cNvPr id="24603" name="Line 30"/>
          <p:cNvSpPr>
            <a:spLocks noChangeShapeType="1"/>
          </p:cNvSpPr>
          <p:nvPr/>
        </p:nvSpPr>
        <p:spPr bwMode="auto">
          <a:xfrm flipH="1">
            <a:off x="3419475" y="4292600"/>
            <a:ext cx="2017713" cy="7207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604" name="Rectangle 31"/>
          <p:cNvSpPr>
            <a:spLocks noRot="1" noChangeArrowheads="1"/>
          </p:cNvSpPr>
          <p:nvPr/>
        </p:nvSpPr>
        <p:spPr bwMode="auto">
          <a:xfrm>
            <a:off x="5148263" y="3644900"/>
            <a:ext cx="1728787" cy="358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/>
              <a:t>Чаусский залив</a:t>
            </a:r>
          </a:p>
        </p:txBody>
      </p:sp>
      <p:sp>
        <p:nvSpPr>
          <p:cNvPr id="24605" name="Line 32"/>
          <p:cNvSpPr>
            <a:spLocks noChangeShapeType="1"/>
          </p:cNvSpPr>
          <p:nvPr/>
        </p:nvSpPr>
        <p:spPr bwMode="auto">
          <a:xfrm flipH="1">
            <a:off x="3563938" y="3789363"/>
            <a:ext cx="1585912" cy="360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000" i="1"/>
              <a:t>Вселение планктонного штамма </a:t>
            </a:r>
            <a:r>
              <a:rPr lang="en-US" sz="2000" i="1"/>
              <a:t>Chlorella vulgaris</a:t>
            </a:r>
            <a:r>
              <a:rPr lang="ru-RU" sz="2000" i="1"/>
              <a:t> в водохранилища</a:t>
            </a:r>
            <a:br>
              <a:rPr lang="ru-RU" sz="2000" i="1"/>
            </a:br>
            <a:endParaRPr lang="ru-RU" sz="2000" i="1"/>
          </a:p>
        </p:txBody>
      </p:sp>
      <p:sp>
        <p:nvSpPr>
          <p:cNvPr id="162819" name="Rectangle 3"/>
          <p:cNvSpPr>
            <a:spLocks noRot="1" noChangeArrowheads="1"/>
          </p:cNvSpPr>
          <p:nvPr/>
        </p:nvSpPr>
        <p:spPr bwMode="auto">
          <a:xfrm>
            <a:off x="1476375" y="6237288"/>
            <a:ext cx="7127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ru-RU" sz="20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Подледное внесение хлореллы</a:t>
            </a:r>
            <a:r>
              <a:rPr lang="ru-RU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26628" name="Picture 4" descr="DSC0007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1125538"/>
            <a:ext cx="6661150" cy="499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SC0007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6238" y="2187575"/>
            <a:ext cx="6227762" cy="467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 descr="DSC0002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03688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88913"/>
            <a:ext cx="8229600" cy="503237"/>
          </a:xfrm>
        </p:spPr>
        <p:txBody>
          <a:bodyPr/>
          <a:lstStyle/>
          <a:p>
            <a:pPr>
              <a:defRPr/>
            </a:pPr>
            <a:r>
              <a:rPr lang="ru-RU" sz="2000" i="1" dirty="0"/>
              <a:t>Вселение планктонного штамма </a:t>
            </a:r>
            <a:r>
              <a:rPr lang="en-US" sz="2000" i="1" dirty="0"/>
              <a:t>Chlorella </a:t>
            </a:r>
            <a:r>
              <a:rPr lang="en-US" sz="2000" i="1" dirty="0" err="1"/>
              <a:t>vulgaris</a:t>
            </a:r>
            <a:r>
              <a:rPr lang="ru-RU" sz="2000" i="1" dirty="0"/>
              <a:t> в водохранилища</a:t>
            </a:r>
            <a:br>
              <a:rPr lang="ru-RU" sz="2000" i="1" dirty="0"/>
            </a:br>
            <a:r>
              <a:rPr lang="ru-RU" sz="2000" i="1" dirty="0"/>
              <a:t>в </a:t>
            </a:r>
            <a:r>
              <a:rPr lang="ru-RU" sz="2000" i="1" dirty="0" smtClean="0"/>
              <a:t> весенне-летний </a:t>
            </a:r>
            <a:r>
              <a:rPr lang="ru-RU" sz="2000" i="1" dirty="0"/>
              <a:t>период</a:t>
            </a:r>
          </a:p>
        </p:txBody>
      </p:sp>
      <p:pic>
        <p:nvPicPr>
          <p:cNvPr id="30723" name="Picture 4"/>
          <p:cNvPicPr>
            <a:picLocks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765175"/>
            <a:ext cx="4932363" cy="3287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5" descr="S730043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200" y="3103563"/>
            <a:ext cx="5003800" cy="375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0"/>
            <a:ext cx="8229600" cy="692150"/>
          </a:xfrm>
        </p:spPr>
        <p:txBody>
          <a:bodyPr/>
          <a:lstStyle/>
          <a:p>
            <a:pPr eaLnBrk="1" hangingPunct="1">
              <a:lnSpc>
                <a:spcPct val="40000"/>
              </a:lnSpc>
              <a:defRPr/>
            </a:pPr>
            <a:r>
              <a:rPr lang="ru-RU" sz="2000" i="1" smtClean="0"/>
              <a:t>Распределение биомассы синезелёных (г/м3) в поверхностном слое воды в разгар «цветения»</a:t>
            </a:r>
            <a:r>
              <a:rPr lang="ru-RU" smtClean="0"/>
              <a:t> </a:t>
            </a:r>
          </a:p>
        </p:txBody>
      </p:sp>
      <p:pic>
        <p:nvPicPr>
          <p:cNvPr id="32771" name="Picture 10" descr="Карта_200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3014663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9" descr="Карта_200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38" y="1052513"/>
            <a:ext cx="29527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8" descr="Карта_200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1052513"/>
            <a:ext cx="298767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Rectangle 11"/>
          <p:cNvSpPr>
            <a:spLocks noChangeArrowheads="1"/>
          </p:cNvSpPr>
          <p:nvPr/>
        </p:nvSpPr>
        <p:spPr bwMode="auto">
          <a:xfrm>
            <a:off x="-261938" y="1428750"/>
            <a:ext cx="3382963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32775" name="Rectangle 13"/>
          <p:cNvSpPr>
            <a:spLocks noChangeArrowheads="1"/>
          </p:cNvSpPr>
          <p:nvPr/>
        </p:nvSpPr>
        <p:spPr bwMode="auto">
          <a:xfrm>
            <a:off x="-261938" y="1428750"/>
            <a:ext cx="30861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32776" name="Rectangle 15"/>
          <p:cNvSpPr>
            <a:spLocks noChangeArrowheads="1"/>
          </p:cNvSpPr>
          <p:nvPr/>
        </p:nvSpPr>
        <p:spPr bwMode="auto">
          <a:xfrm>
            <a:off x="-261938" y="1428750"/>
            <a:ext cx="32004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32777" name="Rectangle 53"/>
          <p:cNvSpPr>
            <a:spLocks noRot="1" noChangeArrowheads="1"/>
          </p:cNvSpPr>
          <p:nvPr/>
        </p:nvSpPr>
        <p:spPr bwMode="auto">
          <a:xfrm>
            <a:off x="1116013" y="5661025"/>
            <a:ext cx="790575" cy="358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/>
              <a:t>2006</a:t>
            </a:r>
          </a:p>
        </p:txBody>
      </p:sp>
      <p:sp>
        <p:nvSpPr>
          <p:cNvPr id="32778" name="Rectangle 54"/>
          <p:cNvSpPr>
            <a:spLocks noRot="1" noChangeArrowheads="1"/>
          </p:cNvSpPr>
          <p:nvPr/>
        </p:nvSpPr>
        <p:spPr bwMode="auto">
          <a:xfrm>
            <a:off x="4194175" y="5661025"/>
            <a:ext cx="790575" cy="358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/>
              <a:t>2007</a:t>
            </a:r>
          </a:p>
        </p:txBody>
      </p:sp>
      <p:sp>
        <p:nvSpPr>
          <p:cNvPr id="32779" name="Rectangle 55"/>
          <p:cNvSpPr>
            <a:spLocks noRot="1" noChangeArrowheads="1"/>
          </p:cNvSpPr>
          <p:nvPr/>
        </p:nvSpPr>
        <p:spPr bwMode="auto">
          <a:xfrm>
            <a:off x="7164388" y="5589588"/>
            <a:ext cx="790575" cy="358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/>
              <a:t>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0"/>
            <a:ext cx="8229600" cy="692150"/>
          </a:xfrm>
        </p:spPr>
        <p:txBody>
          <a:bodyPr/>
          <a:lstStyle/>
          <a:p>
            <a:pPr eaLnBrk="1" hangingPunct="1">
              <a:lnSpc>
                <a:spcPct val="40000"/>
              </a:lnSpc>
              <a:defRPr/>
            </a:pPr>
            <a:r>
              <a:rPr lang="ru-RU" sz="2000" i="1" dirty="0" smtClean="0"/>
              <a:t>Спутниковые  снимки Цимлянского водохранилища в период массового «цветения» в конце  августа.</a:t>
            </a:r>
            <a:r>
              <a:rPr lang="ru-RU" dirty="0" smtClean="0"/>
              <a:t> </a:t>
            </a:r>
          </a:p>
        </p:txBody>
      </p:sp>
      <p:pic>
        <p:nvPicPr>
          <p:cNvPr id="34819" name="Picture 10" descr="Карта_200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38238"/>
            <a:ext cx="3014663" cy="407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9" descr="Карта_200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38" y="1081088"/>
            <a:ext cx="29527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8" descr="Карта_200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5850" y="1052513"/>
            <a:ext cx="296862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Rectangle 11"/>
          <p:cNvSpPr>
            <a:spLocks noChangeArrowheads="1"/>
          </p:cNvSpPr>
          <p:nvPr/>
        </p:nvSpPr>
        <p:spPr bwMode="auto">
          <a:xfrm>
            <a:off x="-261938" y="1428750"/>
            <a:ext cx="3382963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34823" name="Rectangle 13"/>
          <p:cNvSpPr>
            <a:spLocks noChangeArrowheads="1"/>
          </p:cNvSpPr>
          <p:nvPr/>
        </p:nvSpPr>
        <p:spPr bwMode="auto">
          <a:xfrm>
            <a:off x="-261938" y="1428750"/>
            <a:ext cx="30861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34824" name="Rectangle 15"/>
          <p:cNvSpPr>
            <a:spLocks noChangeArrowheads="1"/>
          </p:cNvSpPr>
          <p:nvPr/>
        </p:nvSpPr>
        <p:spPr bwMode="auto">
          <a:xfrm>
            <a:off x="-261938" y="1428750"/>
            <a:ext cx="32004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34825" name="Rectangle 53"/>
          <p:cNvSpPr>
            <a:spLocks noRot="1" noChangeArrowheads="1"/>
          </p:cNvSpPr>
          <p:nvPr/>
        </p:nvSpPr>
        <p:spPr bwMode="auto">
          <a:xfrm>
            <a:off x="1135063" y="5622925"/>
            <a:ext cx="790575" cy="358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/>
              <a:t>2006</a:t>
            </a:r>
          </a:p>
        </p:txBody>
      </p:sp>
      <p:sp>
        <p:nvSpPr>
          <p:cNvPr id="34826" name="Rectangle 54"/>
          <p:cNvSpPr>
            <a:spLocks noRot="1" noChangeArrowheads="1"/>
          </p:cNvSpPr>
          <p:nvPr/>
        </p:nvSpPr>
        <p:spPr bwMode="auto">
          <a:xfrm>
            <a:off x="4137025" y="5641975"/>
            <a:ext cx="790575" cy="358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/>
              <a:t>2007</a:t>
            </a:r>
          </a:p>
        </p:txBody>
      </p:sp>
      <p:sp>
        <p:nvSpPr>
          <p:cNvPr id="34827" name="Rectangle 55"/>
          <p:cNvSpPr>
            <a:spLocks noRot="1" noChangeArrowheads="1"/>
          </p:cNvSpPr>
          <p:nvPr/>
        </p:nvSpPr>
        <p:spPr bwMode="auto">
          <a:xfrm>
            <a:off x="7164388" y="5627688"/>
            <a:ext cx="790575" cy="358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/>
              <a:t>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0"/>
            <a:ext cx="8229600" cy="1052513"/>
          </a:xfrm>
        </p:spPr>
        <p:txBody>
          <a:bodyPr/>
          <a:lstStyle/>
          <a:p>
            <a:pPr eaLnBrk="1" hangingPunct="1">
              <a:lnSpc>
                <a:spcPct val="70000"/>
              </a:lnSpc>
              <a:defRPr/>
            </a:pPr>
            <a:r>
              <a:rPr lang="ru-RU" sz="2000" i="1" smtClean="0"/>
              <a:t>Распространение концентрации (тыс. клеток в литре) штамма Chlorella vulgaris в Приплотинном плесе Цимлянского водохранилища.</a:t>
            </a:r>
            <a:r>
              <a:rPr lang="ru-RU" sz="2000" smtClean="0"/>
              <a:t> </a:t>
            </a:r>
          </a:p>
        </p:txBody>
      </p:sp>
      <p:sp>
        <p:nvSpPr>
          <p:cNvPr id="36867" name="Rectangle 6"/>
          <p:cNvSpPr>
            <a:spLocks noChangeArrowheads="1"/>
          </p:cNvSpPr>
          <p:nvPr/>
        </p:nvSpPr>
        <p:spPr bwMode="auto">
          <a:xfrm>
            <a:off x="-261938" y="1428750"/>
            <a:ext cx="3382963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36868" name="Rectangle 7"/>
          <p:cNvSpPr>
            <a:spLocks noChangeArrowheads="1"/>
          </p:cNvSpPr>
          <p:nvPr/>
        </p:nvSpPr>
        <p:spPr bwMode="auto">
          <a:xfrm>
            <a:off x="-261938" y="1428750"/>
            <a:ext cx="30861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36869" name="Rectangle 8"/>
          <p:cNvSpPr>
            <a:spLocks noChangeArrowheads="1"/>
          </p:cNvSpPr>
          <p:nvPr/>
        </p:nvSpPr>
        <p:spPr bwMode="auto">
          <a:xfrm>
            <a:off x="-261938" y="1428750"/>
            <a:ext cx="32004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36870" name="Rectangle 10"/>
          <p:cNvSpPr>
            <a:spLocks noRot="1" noChangeArrowheads="1"/>
          </p:cNvSpPr>
          <p:nvPr/>
        </p:nvSpPr>
        <p:spPr bwMode="auto">
          <a:xfrm>
            <a:off x="2051050" y="6308725"/>
            <a:ext cx="790575" cy="358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/>
              <a:t>2007 г.</a:t>
            </a:r>
          </a:p>
        </p:txBody>
      </p:sp>
      <p:sp>
        <p:nvSpPr>
          <p:cNvPr id="36871" name="Rectangle 11"/>
          <p:cNvSpPr>
            <a:spLocks noRot="1" noChangeArrowheads="1"/>
          </p:cNvSpPr>
          <p:nvPr/>
        </p:nvSpPr>
        <p:spPr bwMode="auto">
          <a:xfrm>
            <a:off x="6588125" y="6381750"/>
            <a:ext cx="790575" cy="358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/>
              <a:t>2008 г.</a:t>
            </a:r>
          </a:p>
        </p:txBody>
      </p:sp>
      <p:pic>
        <p:nvPicPr>
          <p:cNvPr id="36872" name="Picture 1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908050"/>
            <a:ext cx="3989388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1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836613"/>
            <a:ext cx="3932237" cy="534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4" name="Rectangle 14"/>
          <p:cNvSpPr>
            <a:spLocks noChangeArrowheads="1"/>
          </p:cNvSpPr>
          <p:nvPr/>
        </p:nvSpPr>
        <p:spPr bwMode="auto">
          <a:xfrm>
            <a:off x="-230188" y="685800"/>
            <a:ext cx="480218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36875" name="Rectangle 16"/>
          <p:cNvSpPr>
            <a:spLocks noChangeArrowheads="1"/>
          </p:cNvSpPr>
          <p:nvPr/>
        </p:nvSpPr>
        <p:spPr bwMode="auto">
          <a:xfrm>
            <a:off x="-230188" y="685800"/>
            <a:ext cx="480218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773238"/>
          </a:xfrm>
        </p:spPr>
        <p:txBody>
          <a:bodyPr/>
          <a:lstStyle/>
          <a:p>
            <a:pPr eaLnBrk="1" hangingPunct="1">
              <a:lnSpc>
                <a:spcPct val="70000"/>
              </a:lnSpc>
              <a:defRPr/>
            </a:pPr>
            <a:r>
              <a:rPr lang="ru-RU" sz="2400" dirty="0" smtClean="0"/>
              <a:t>Соотношение средних величин биомассы фитопланктона и сине-зеленых водорослей (г\м3) в среднем для всего слоя воды экспериментальных и контрольных участков Цимлянского водохранилища.</a:t>
            </a:r>
            <a:r>
              <a:rPr lang="ru-RU" dirty="0" smtClean="0"/>
              <a:t> </a:t>
            </a:r>
          </a:p>
        </p:txBody>
      </p:sp>
      <p:graphicFrame>
        <p:nvGraphicFramePr>
          <p:cNvPr id="177443" name="Group 291"/>
          <p:cNvGraphicFramePr>
            <a:graphicFrameLocks noGrp="1"/>
          </p:cNvGraphicFramePr>
          <p:nvPr>
            <p:ph idx="1"/>
          </p:nvPr>
        </p:nvGraphicFramePr>
        <p:xfrm>
          <a:off x="468313" y="1989138"/>
          <a:ext cx="8229600" cy="4525962"/>
        </p:xfrm>
        <a:graphic>
          <a:graphicData uri="http://schemas.openxmlformats.org/drawingml/2006/table">
            <a:tbl>
              <a:tblPr/>
              <a:tblGrid>
                <a:gridCol w="2219325"/>
                <a:gridCol w="1520825"/>
                <a:gridCol w="1577975"/>
                <a:gridCol w="1462087"/>
                <a:gridCol w="1449388"/>
              </a:tblGrid>
              <a:tr h="6477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Период наблюдений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Экспериментальные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Контрольные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763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биомасса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Биомасса синезеленых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биомасса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Биомасса синезеленых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Август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19,6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14,6±5,7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48,5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30,7±14,0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4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Июнь-август (среднелетние)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13,2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9,5±2,7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28,4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18,0±6,8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9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Июнь-сентябрь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(биологическое лето)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19,0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14,1±4,1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56,9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47,3±36,8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4221163"/>
            <a:ext cx="4176713" cy="1800225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smtClean="0"/>
              <a:t>Начало формирования концентраций синезелёных в прибрежной зоне Поповского залива,</a:t>
            </a:r>
            <a:br>
              <a:rPr lang="ru-RU" sz="1800" smtClean="0"/>
            </a:br>
            <a:r>
              <a:rPr lang="ru-RU" sz="1800" smtClean="0"/>
              <a:t> июнь 2006 г.</a:t>
            </a:r>
          </a:p>
        </p:txBody>
      </p:sp>
      <p:pic>
        <p:nvPicPr>
          <p:cNvPr id="40963" name="Picture 3" descr="P6200028"/>
          <p:cNvPicPr>
            <a:picLocks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950" y="476250"/>
            <a:ext cx="4464050" cy="3349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20240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2019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0" y="22383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0" y="2071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0" y="2076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pic>
        <p:nvPicPr>
          <p:cNvPr id="40969" name="Picture 9" descr="Изображение%20008"/>
          <p:cNvPicPr>
            <a:picLocks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3438" y="404813"/>
            <a:ext cx="4500562" cy="3376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282" name="Rectangle 10"/>
          <p:cNvSpPr>
            <a:spLocks noRot="1" noChangeArrowheads="1"/>
          </p:cNvSpPr>
          <p:nvPr/>
        </p:nvSpPr>
        <p:spPr bwMode="auto">
          <a:xfrm>
            <a:off x="4716463" y="4221163"/>
            <a:ext cx="4176712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ru-RU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Разреженное «цветение» в толще воды от «слабой» до «умеренной» степени в Поповском заливе Цимлянского водохранилища, зона внесения альголизанта,</a:t>
            </a:r>
            <a:br>
              <a:rPr lang="ru-RU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Июль 2007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5" name="Rectangle 9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/>
              <a:t>Проблемы</a:t>
            </a:r>
            <a:r>
              <a:rPr lang="ru-RU" sz="4000" dirty="0" smtClean="0"/>
              <a:t> </a:t>
            </a:r>
            <a:r>
              <a:rPr lang="ru-RU" sz="2400" dirty="0" smtClean="0"/>
              <a:t>массового развития</a:t>
            </a:r>
            <a:r>
              <a:rPr lang="ru-RU" sz="4000" dirty="0" smtClean="0"/>
              <a:t> </a:t>
            </a:r>
            <a:r>
              <a:rPr lang="ru-RU" sz="2400" dirty="0" smtClean="0"/>
              <a:t>сине-зеленых водорослей в естественных водоемах.</a:t>
            </a:r>
          </a:p>
        </p:txBody>
      </p:sp>
      <p:pic>
        <p:nvPicPr>
          <p:cNvPr id="7171" name="Picture 11" descr="S73005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981075"/>
            <a:ext cx="7604125" cy="570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ChangeArrowheads="1"/>
          </p:cNvSpPr>
          <p:nvPr/>
        </p:nvSpPr>
        <p:spPr bwMode="auto">
          <a:xfrm>
            <a:off x="-261938" y="1428750"/>
            <a:ext cx="3382963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43011" name="Rectangle 7"/>
          <p:cNvSpPr>
            <a:spLocks noChangeArrowheads="1"/>
          </p:cNvSpPr>
          <p:nvPr/>
        </p:nvSpPr>
        <p:spPr bwMode="auto">
          <a:xfrm>
            <a:off x="-261938" y="1428750"/>
            <a:ext cx="30861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43012" name="Rectangle 8"/>
          <p:cNvSpPr>
            <a:spLocks noChangeArrowheads="1"/>
          </p:cNvSpPr>
          <p:nvPr/>
        </p:nvSpPr>
        <p:spPr bwMode="auto">
          <a:xfrm>
            <a:off x="-261938" y="1428750"/>
            <a:ext cx="32004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43013" name="Rectangle 14"/>
          <p:cNvSpPr>
            <a:spLocks noChangeArrowheads="1"/>
          </p:cNvSpPr>
          <p:nvPr/>
        </p:nvSpPr>
        <p:spPr bwMode="auto">
          <a:xfrm>
            <a:off x="-230188" y="685800"/>
            <a:ext cx="480218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43014" name="Rectangle 16"/>
          <p:cNvSpPr>
            <a:spLocks noChangeArrowheads="1"/>
          </p:cNvSpPr>
          <p:nvPr/>
        </p:nvSpPr>
        <p:spPr bwMode="auto">
          <a:xfrm>
            <a:off x="-230188" y="685800"/>
            <a:ext cx="480218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pic>
        <p:nvPicPr>
          <p:cNvPr id="430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0063"/>
            <a:ext cx="9144000" cy="604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981075"/>
          </a:xfrm>
        </p:spPr>
        <p:txBody>
          <a:bodyPr/>
          <a:lstStyle/>
          <a:p>
            <a:pPr>
              <a:defRPr/>
            </a:pPr>
            <a:r>
              <a:rPr lang="ru-RU" sz="2000" i="1"/>
              <a:t>Экспериментальные садки в заливе Цимлянского водохранилища 2007 г.</a:t>
            </a:r>
          </a:p>
        </p:txBody>
      </p:sp>
      <p:pic>
        <p:nvPicPr>
          <p:cNvPr id="45059" name="Picture 5" descr="CIMG436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6084888" cy="456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6" descr="CIMG434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3573463"/>
            <a:ext cx="4032250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981075"/>
          </a:xfrm>
        </p:spPr>
        <p:txBody>
          <a:bodyPr/>
          <a:lstStyle/>
          <a:p>
            <a:pPr>
              <a:defRPr/>
            </a:pPr>
            <a:r>
              <a:rPr lang="ru-RU" sz="1800" i="1"/>
              <a:t>Экспериментальные садки в заливе Волгоградского водохранилища 2006 г.</a:t>
            </a:r>
          </a:p>
        </p:txBody>
      </p:sp>
      <p:pic>
        <p:nvPicPr>
          <p:cNvPr id="47107" name="Picture 3" descr="DSC01620_resize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313" y="1052513"/>
            <a:ext cx="8280400" cy="5516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14313"/>
            <a:ext cx="8229600" cy="1214437"/>
          </a:xfrm>
        </p:spPr>
        <p:txBody>
          <a:bodyPr/>
          <a:lstStyle/>
          <a:p>
            <a:pPr eaLnBrk="1" hangingPunct="1">
              <a:lnSpc>
                <a:spcPct val="70000"/>
              </a:lnSpc>
              <a:defRPr/>
            </a:pPr>
            <a:r>
              <a:rPr lang="ru-RU" sz="2400" dirty="0" smtClean="0"/>
              <a:t>Данные о степени развития планктонных водорослей (фитопланктона) против питьевого</a:t>
            </a:r>
            <a:br>
              <a:rPr lang="ru-RU" sz="2400" dirty="0" smtClean="0"/>
            </a:br>
            <a:r>
              <a:rPr lang="ru-RU" sz="2400" dirty="0" smtClean="0"/>
              <a:t> водозабора г. Волгодонска  в летне-осенний </a:t>
            </a:r>
            <a:br>
              <a:rPr lang="ru-RU" sz="2400" dirty="0" smtClean="0"/>
            </a:br>
            <a:r>
              <a:rPr lang="ru-RU" sz="2400" dirty="0" smtClean="0"/>
              <a:t>период 2007-2009 гг.</a:t>
            </a:r>
            <a:r>
              <a:rPr lang="ru-RU" dirty="0" smtClean="0"/>
              <a:t>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75" y="1571625"/>
          <a:ext cx="8858250" cy="5138738"/>
        </p:xfrm>
        <a:graphic>
          <a:graphicData uri="http://schemas.openxmlformats.org/drawingml/2006/table">
            <a:tbl>
              <a:tblPr/>
              <a:tblGrid>
                <a:gridCol w="1525588"/>
                <a:gridCol w="1538287"/>
                <a:gridCol w="1536700"/>
                <a:gridCol w="1182688"/>
                <a:gridCol w="1538287"/>
                <a:gridCol w="1536700"/>
              </a:tblGrid>
              <a:tr h="39528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Год, месяц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показатели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52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t°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воды, °С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 ветра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Биомасса, г/м</a:t>
                      </a:r>
                      <a:r>
                        <a:rPr kumimoji="0" lang="ru-RU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05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синезел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возбудители цветения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2007 г.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август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сентябрь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ю-в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2008 г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июль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с-з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август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с-з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сентябрь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2009 г.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октябрь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ChangeArrowheads="1"/>
          </p:cNvSpPr>
          <p:nvPr/>
        </p:nvSpPr>
        <p:spPr bwMode="auto">
          <a:xfrm>
            <a:off x="0" y="1366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51203" name="Rectangle 4"/>
          <p:cNvSpPr>
            <a:spLocks noChangeArrowheads="1"/>
          </p:cNvSpPr>
          <p:nvPr/>
        </p:nvSpPr>
        <p:spPr bwMode="auto">
          <a:xfrm>
            <a:off x="0" y="1395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51204" name="Rectangle 5"/>
          <p:cNvSpPr>
            <a:spLocks noChangeArrowheads="1"/>
          </p:cNvSpPr>
          <p:nvPr/>
        </p:nvSpPr>
        <p:spPr bwMode="auto">
          <a:xfrm>
            <a:off x="0" y="1471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51205" name="Rectangle 6"/>
          <p:cNvSpPr>
            <a:spLocks noChangeArrowheads="1"/>
          </p:cNvSpPr>
          <p:nvPr/>
        </p:nvSpPr>
        <p:spPr bwMode="auto">
          <a:xfrm>
            <a:off x="0" y="1471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51206" name="Rectangle 7"/>
          <p:cNvSpPr>
            <a:spLocks noChangeArrowheads="1"/>
          </p:cNvSpPr>
          <p:nvPr/>
        </p:nvSpPr>
        <p:spPr bwMode="auto">
          <a:xfrm>
            <a:off x="0" y="0"/>
            <a:ext cx="9144000" cy="569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cs typeface="Times New Roman" panose="02020603050405020304" pitchFamily="18" charset="0"/>
              </a:rPr>
              <a:t>Итоговые показатели работ по альголизации </a:t>
            </a:r>
            <a:br>
              <a:rPr lang="ru-RU" altLang="ru-RU" sz="2400" b="1">
                <a:cs typeface="Times New Roman" panose="02020603050405020304" pitchFamily="18" charset="0"/>
              </a:rPr>
            </a:br>
            <a:r>
              <a:rPr lang="ru-RU" altLang="ru-RU" sz="2400" b="1">
                <a:cs typeface="Times New Roman" panose="02020603050405020304" pitchFamily="18" charset="0"/>
              </a:rPr>
              <a:t>Цимлянского водохранилища 2006-2009 гг.</a:t>
            </a:r>
            <a:endParaRPr lang="ru-RU" altLang="ru-RU" sz="2400"/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>
                <a:cs typeface="Times New Roman" panose="02020603050405020304" pitchFamily="18" charset="0"/>
              </a:rPr>
              <a:t>1.  Объемы вселения альголизанта:</a:t>
            </a:r>
            <a:endParaRPr lang="ru-RU" altLang="ru-RU" sz="2800" b="1"/>
          </a:p>
          <a:p>
            <a:pPr algn="just"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2400" b="1">
                <a:cs typeface="Times New Roman" panose="02020603050405020304" pitchFamily="18" charset="0"/>
              </a:rPr>
              <a:t>в 2006 г.  – 4500 л;            в 2007 г.  – 26860 л; </a:t>
            </a:r>
            <a:endParaRPr lang="ru-RU" altLang="ru-RU" sz="1600" b="1"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2800" b="1">
                <a:cs typeface="Times New Roman" panose="02020603050405020304" pitchFamily="18" charset="0"/>
              </a:rPr>
              <a:t>в 2008 г.  – 3150 л.      в 2009.  – 380 л. </a:t>
            </a:r>
            <a:endParaRPr lang="ru-RU" altLang="ru-RU" sz="2800" b="1"/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>
                <a:cs typeface="Times New Roman" panose="02020603050405020304" pitchFamily="18" charset="0"/>
              </a:rPr>
              <a:t>2.  Количество альголизируемых (экспериментальных) заливов:</a:t>
            </a:r>
            <a:endParaRPr lang="ru-RU" altLang="ru-RU" sz="2800" b="1"/>
          </a:p>
          <a:p>
            <a:pPr algn="just"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2400" b="1">
                <a:cs typeface="Times New Roman" panose="02020603050405020304" pitchFamily="18" charset="0"/>
              </a:rPr>
              <a:t>в 2006 г. – 4;               в 2007 г.  – 15; </a:t>
            </a:r>
            <a:endParaRPr lang="ru-RU" altLang="ru-RU" sz="1600" b="1"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2400" b="1">
                <a:cs typeface="Times New Roman" panose="02020603050405020304" pitchFamily="18" charset="0"/>
              </a:rPr>
              <a:t>в 2008 г.  – 16.             в 2009 г.  – 7. </a:t>
            </a:r>
            <a:endParaRPr lang="ru-RU" altLang="ru-RU" sz="2800" b="1"/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>
                <a:cs typeface="Times New Roman" panose="02020603050405020304" pitchFamily="18" charset="0"/>
              </a:rPr>
              <a:t>3.  Сроки и периодичность вселения альголизанта:</a:t>
            </a:r>
            <a:endParaRPr lang="ru-RU" altLang="ru-RU" sz="2800" b="1"/>
          </a:p>
          <a:p>
            <a:pPr algn="just"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2400" b="1">
                <a:cs typeface="Times New Roman" panose="02020603050405020304" pitchFamily="18" charset="0"/>
              </a:rPr>
              <a:t>в 2006 г.  – март-октябрь, один раз в месяц; </a:t>
            </a:r>
            <a:endParaRPr lang="ru-RU" altLang="ru-RU" sz="1600" b="1"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2400" b="1">
                <a:cs typeface="Times New Roman" panose="02020603050405020304" pitchFamily="18" charset="0"/>
              </a:rPr>
              <a:t>в 2007 г.  – март-ноябрь, два раза в месяц; </a:t>
            </a:r>
            <a:endParaRPr lang="ru-RU" altLang="ru-RU" sz="1600" b="1"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2400" b="1">
                <a:cs typeface="Times New Roman" panose="02020603050405020304" pitchFamily="18" charset="0"/>
              </a:rPr>
              <a:t>в 2008 г.  – февраль-апрель, один раз в месяц;  </a:t>
            </a:r>
          </a:p>
          <a:p>
            <a:pPr algn="just"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2400" b="1">
                <a:cs typeface="Times New Roman" panose="02020603050405020304" pitchFamily="18" charset="0"/>
              </a:rPr>
              <a:t>Приплотинный плес – с февраля по сентябрь, один раз в месяц. </a:t>
            </a:r>
            <a:endParaRPr lang="ru-RU" altLang="ru-RU" sz="2800" b="1"/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>
                <a:cs typeface="Times New Roman" panose="02020603050405020304" pitchFamily="18" charset="0"/>
              </a:rPr>
              <a:t> </a:t>
            </a:r>
            <a:r>
              <a:rPr lang="ru-RU" altLang="ru-RU" sz="2400" b="1">
                <a:cs typeface="Times New Roman" panose="02020603050405020304" pitchFamily="18" charset="0"/>
              </a:rPr>
              <a:t>в 2009 г.  – март;  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>
                <a:cs typeface="Times New Roman" panose="02020603050405020304" pitchFamily="18" charset="0"/>
              </a:rPr>
              <a:t>4.  Количество станций по альгомониторингу – 32. </a:t>
            </a:r>
            <a:endParaRPr lang="ru-RU" altLang="ru-RU" sz="3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5" name="Rectangle 9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928688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Водохранилища Волго-Донского судоходного канала (ВДСК)</a:t>
            </a:r>
            <a:endParaRPr lang="ru-RU" sz="2400" dirty="0" smtClean="0"/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" y="957263"/>
            <a:ext cx="8747125" cy="578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857250" y="4643438"/>
            <a:ext cx="1857375" cy="571500"/>
          </a:xfrm>
          <a:prstGeom prst="wedgeRoundRectCallout">
            <a:avLst>
              <a:gd name="adj1" fmla="val -23253"/>
              <a:gd name="adj2" fmla="val -31522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 err="1"/>
              <a:t>Карповское</a:t>
            </a:r>
            <a:r>
              <a:rPr lang="ru-RU" b="1" dirty="0"/>
              <a:t> водохранилище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3071813" y="2643188"/>
            <a:ext cx="1857375" cy="571500"/>
          </a:xfrm>
          <a:prstGeom prst="wedgeRoundRectCallout">
            <a:avLst>
              <a:gd name="adj1" fmla="val 116234"/>
              <a:gd name="adj2" fmla="val 1047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 err="1"/>
              <a:t>Береславское</a:t>
            </a:r>
            <a:r>
              <a:rPr lang="ru-RU" b="1" dirty="0"/>
              <a:t> водохранилище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4000500" y="5286375"/>
            <a:ext cx="1857375" cy="571500"/>
          </a:xfrm>
          <a:prstGeom prst="wedgeRoundRectCallout">
            <a:avLst>
              <a:gd name="adj1" fmla="val 105978"/>
              <a:gd name="adj2" fmla="val -15522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 err="1"/>
              <a:t>Варваровское</a:t>
            </a:r>
            <a:r>
              <a:rPr lang="ru-RU" b="1" dirty="0"/>
              <a:t> водохранилище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5" name="Rectangle 9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500063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err="1" smtClean="0"/>
              <a:t>Иваньковское</a:t>
            </a:r>
            <a:r>
              <a:rPr lang="ru-RU" sz="3200" dirty="0" smtClean="0"/>
              <a:t> водохранилище</a:t>
            </a:r>
            <a:endParaRPr lang="ru-RU" sz="2400" dirty="0" smtClean="0"/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" y="547688"/>
            <a:ext cx="8047037" cy="621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5" name="Rectangle 9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500063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Рыбоводные хозяйства </a:t>
            </a:r>
            <a:r>
              <a:rPr lang="ru-RU" sz="3200" dirty="0" err="1" smtClean="0"/>
              <a:t>Воллгоградской</a:t>
            </a:r>
            <a:r>
              <a:rPr lang="ru-RU" sz="3200" dirty="0" smtClean="0"/>
              <a:t> обл.</a:t>
            </a:r>
            <a:endParaRPr lang="ru-RU" sz="2400" dirty="0" smtClean="0"/>
          </a:p>
        </p:txBody>
      </p:sp>
      <p:pic>
        <p:nvPicPr>
          <p:cNvPr id="68610" name="Picture 2" descr="C:\Мои документы\Отчеты\2009\Альголизация\МЭРЗ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585787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Picture 3" descr="C:\Мои документы\Отчеты\2009\Альголизация\Волжанка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88" y="2547938"/>
            <a:ext cx="5357812" cy="431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5" name="Rectangle 9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500063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Пруды г.Волгограда и </a:t>
            </a:r>
            <a:r>
              <a:rPr lang="ru-RU" sz="3200" dirty="0" err="1" smtClean="0"/>
              <a:t>Городищенского</a:t>
            </a:r>
            <a:r>
              <a:rPr lang="ru-RU" sz="3200" dirty="0" smtClean="0"/>
              <a:t> р-на</a:t>
            </a:r>
            <a:endParaRPr lang="ru-RU" sz="2400" dirty="0" smtClean="0"/>
          </a:p>
        </p:txBody>
      </p:sp>
      <p:pic>
        <p:nvPicPr>
          <p:cNvPr id="69634" name="Picture 2" descr="C:\Мои документы\Отчеты\2009\Альголизация\Городище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9125"/>
            <a:ext cx="6858000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Picture 3" descr="C:\Мои документы\Отчеты\2009\Альголизация\Городище_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" y="1181100"/>
            <a:ext cx="6500813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4" descr="C:\Мои документы\Отчеты\2009\Альголизация\Городище_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6525" y="1857375"/>
            <a:ext cx="6554788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5" descr="C:\Мои документы\Отчеты\2009\Альголизация\Городище_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88" y="2274888"/>
            <a:ext cx="5357812" cy="458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pPr>
              <a:defRPr/>
            </a:pPr>
            <a:r>
              <a:rPr lang="ru-RU" sz="2400"/>
              <a:t>Проблемы</a:t>
            </a:r>
            <a:r>
              <a:rPr lang="ru-RU" sz="4000"/>
              <a:t> </a:t>
            </a:r>
            <a:r>
              <a:rPr lang="ru-RU" sz="2400"/>
              <a:t>массового развития</a:t>
            </a:r>
            <a:r>
              <a:rPr lang="ru-RU" sz="4000"/>
              <a:t> </a:t>
            </a:r>
            <a:r>
              <a:rPr lang="ru-RU" sz="2400"/>
              <a:t>сине-зеленых водорослей в естественных водоемах.</a:t>
            </a:r>
          </a:p>
        </p:txBody>
      </p:sp>
      <p:sp>
        <p:nvSpPr>
          <p:cNvPr id="75779" name="Rectangle 3"/>
          <p:cNvSpPr>
            <a:spLocks noRot="1" noChangeArrowheads="1"/>
          </p:cNvSpPr>
          <p:nvPr/>
        </p:nvSpPr>
        <p:spPr bwMode="auto">
          <a:xfrm>
            <a:off x="323850" y="1125538"/>
            <a:ext cx="86407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just" eaLnBrk="1" hangingPunct="1">
              <a:defRPr/>
            </a:pPr>
            <a:r>
              <a:rPr lang="ru-RU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Сине-зеленые водоросли выделяют токсины, которые вызывают увеличение активности фермента, расщепляющего витамин B1 (тиаминаза), вследствие чего у рыб развивается авитаминоз-В1 . Выделяемые этими организмами вещества относятся к группе фосфор- и серосодержащих органических соединений (нервно-паралитических ядов). </a:t>
            </a:r>
          </a:p>
        </p:txBody>
      </p:sp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2636838"/>
            <a:ext cx="5040313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3" name="Rectangle 7"/>
          <p:cNvSpPr>
            <a:spLocks noRot="1" noChangeArrowheads="1"/>
          </p:cNvSpPr>
          <p:nvPr/>
        </p:nvSpPr>
        <p:spPr bwMode="auto">
          <a:xfrm>
            <a:off x="5148263" y="2420938"/>
            <a:ext cx="3995737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ru-RU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Действие токсинов сине-зеленых водорослей может проявляться в возникновении дерматозов, желудочно-кишечных заболеваний; в особенно тяжелых случаях при попадании большой массы водорослей внутрь организма может развиваться паралич. </a:t>
            </a:r>
            <a:br>
              <a:rPr lang="ru-RU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соответствии с требованиями глобальной системы мониторинга состояния окружающей среды (ГСМОС/GEMS) в программы обязательных наблюдений за составом природных вод включено определение содержания общего фосфора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5" name="Rectangle 9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pPr eaLnBrk="1" hangingPunct="1">
              <a:lnSpc>
                <a:spcPct val="70000"/>
              </a:lnSpc>
              <a:defRPr/>
            </a:pPr>
            <a:r>
              <a:rPr lang="ru-RU" sz="2400" dirty="0" smtClean="0"/>
              <a:t>Проблемы</a:t>
            </a:r>
            <a:r>
              <a:rPr lang="ru-RU" sz="4000" dirty="0" smtClean="0"/>
              <a:t> </a:t>
            </a:r>
            <a:r>
              <a:rPr lang="ru-RU" sz="2400" dirty="0" smtClean="0"/>
              <a:t>массового развития</a:t>
            </a:r>
            <a:r>
              <a:rPr lang="ru-RU" sz="4000" dirty="0" smtClean="0"/>
              <a:t> </a:t>
            </a:r>
            <a:r>
              <a:rPr lang="ru-RU" sz="2400" dirty="0" smtClean="0"/>
              <a:t>сине-зеленых водорослей в естественных водоемах.</a:t>
            </a:r>
          </a:p>
        </p:txBody>
      </p:sp>
      <p:pic>
        <p:nvPicPr>
          <p:cNvPr id="11267" name="Рисунок 6" descr="Рис_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75" y="857250"/>
            <a:ext cx="6643688" cy="594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Места проведения работ по тематике</a:t>
            </a:r>
          </a:p>
        </p:txBody>
      </p:sp>
      <p:pic>
        <p:nvPicPr>
          <p:cNvPr id="13315" name="Picture 4" descr="Волгоградская_обл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669925"/>
            <a:ext cx="7559675" cy="618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285750" y="4643438"/>
            <a:ext cx="1857375" cy="571500"/>
          </a:xfrm>
          <a:prstGeom prst="wedgeRoundRectCallout">
            <a:avLst>
              <a:gd name="adj1" fmla="val 68029"/>
              <a:gd name="adj2" fmla="val 11144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/>
              <a:t>Цимлянское водохранилище</a:t>
            </a: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1143000" y="2714625"/>
            <a:ext cx="2143125" cy="642938"/>
          </a:xfrm>
          <a:prstGeom prst="wedgeRoundRectCallout">
            <a:avLst>
              <a:gd name="adj1" fmla="val 67849"/>
              <a:gd name="adj2" fmla="val 27517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/>
              <a:t>Водохранилища ВДСК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5429250" y="2786063"/>
            <a:ext cx="2000250" cy="571500"/>
          </a:xfrm>
          <a:prstGeom prst="wedgeRoundRectCallout">
            <a:avLst>
              <a:gd name="adj1" fmla="val -67524"/>
              <a:gd name="adj2" fmla="val -11067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/>
              <a:t>Волгоградское водохранилище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4500563" y="1071563"/>
            <a:ext cx="2286000" cy="642937"/>
          </a:xfrm>
          <a:prstGeom prst="wedgeRoundRectCallout">
            <a:avLst>
              <a:gd name="adj1" fmla="val -86007"/>
              <a:gd name="adj2" fmla="val 1205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/>
              <a:t>Медведицкий рыбоводный завод</a:t>
            </a:r>
          </a:p>
        </p:txBody>
      </p:sp>
      <p:sp>
        <p:nvSpPr>
          <p:cNvPr id="8" name="7-конечная звезда 7"/>
          <p:cNvSpPr/>
          <p:nvPr/>
        </p:nvSpPr>
        <p:spPr>
          <a:xfrm>
            <a:off x="3500430" y="2071678"/>
            <a:ext cx="142876" cy="142876"/>
          </a:xfrm>
          <a:prstGeom prst="star7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5214938" y="5143500"/>
            <a:ext cx="2714625" cy="571500"/>
          </a:xfrm>
          <a:prstGeom prst="wedgeRoundRectCallout">
            <a:avLst>
              <a:gd name="adj1" fmla="val -87875"/>
              <a:gd name="adj2" fmla="val -573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/>
              <a:t>Пруды Волгограда и </a:t>
            </a:r>
            <a:r>
              <a:rPr lang="ru-RU" b="1" dirty="0" err="1"/>
              <a:t>Городищенского</a:t>
            </a:r>
            <a:r>
              <a:rPr lang="ru-RU" b="1" dirty="0"/>
              <a:t> р-на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rop0008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476250"/>
            <a:ext cx="8785225" cy="6048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1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0" y="908050"/>
            <a:ext cx="9144000" cy="1196975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smtClean="0">
                <a:solidFill>
                  <a:srgbClr val="0000D8"/>
                </a:solidFill>
              </a:rPr>
              <a:t>Цимлянское   водохранилище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5" name="Rectangle 9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500063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Цимлянское водохранилище</a:t>
            </a:r>
            <a:endParaRPr lang="ru-RU" sz="2400" dirty="0" smtClean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2510" y="652444"/>
            <a:ext cx="6595672" cy="6072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Общие_уловы_91-9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4500563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Общие_уловы_96-0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549275"/>
            <a:ext cx="4500562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Общие_уловы_01-0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16338"/>
            <a:ext cx="4500563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Общие_уловы_06-0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716338"/>
            <a:ext cx="4500562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1905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/>
              <a:t>Структура промысловой ихтиофауны Цимлянского водохр.</a:t>
            </a:r>
            <a:endParaRPr lang="ru-RU" altLang="ru-RU" sz="2800" b="1">
              <a:latin typeface="Arial" panose="020B0604020202020204" pitchFamily="34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572000" y="12700"/>
            <a:ext cx="439261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/>
              <a:t>Динамика помысловых уловов толстолобика Цимлянского водохранилища. </a:t>
            </a:r>
            <a:endParaRPr lang="ru-RU" altLang="ru-RU" sz="3600" b="1">
              <a:latin typeface="Arial" panose="020B0604020202020204" pitchFamily="34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20483" name="Picture 5" descr="Толстолоб_уловы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373188"/>
            <a:ext cx="8280400" cy="548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7"/>
          <p:cNvSpPr>
            <a:spLocks noChangeArrowheads="1"/>
          </p:cNvSpPr>
          <p:nvPr/>
        </p:nvSpPr>
        <p:spPr bwMode="auto">
          <a:xfrm>
            <a:off x="1495425" y="635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pic>
        <p:nvPicPr>
          <p:cNvPr id="20485" name="Picture 6" descr="Толстолобик_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561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2529</TotalTime>
  <Words>509</Words>
  <Application>Microsoft Office PowerPoint</Application>
  <PresentationFormat>Экран (4:3)</PresentationFormat>
  <Paragraphs>171</Paragraphs>
  <Slides>28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Garamond</vt:lpstr>
      <vt:lpstr>Arial</vt:lpstr>
      <vt:lpstr>Wingdings</vt:lpstr>
      <vt:lpstr>Arial Unicode MS</vt:lpstr>
      <vt:lpstr>Times New Roman</vt:lpstr>
      <vt:lpstr>Течение</vt:lpstr>
      <vt:lpstr>«Об опыте использования штамма хлореллы в водоемах с интенсивным размножением сине-зеленых водорослей»</vt:lpstr>
      <vt:lpstr>Проблемы массового развития сине-зеленых водорослей в естественных водоемах.</vt:lpstr>
      <vt:lpstr>Проблемы массового развития сине-зеленых водорослей в естественных водоемах.</vt:lpstr>
      <vt:lpstr>Проблемы массового развития сине-зеленых водорослей в естественных водоемах.</vt:lpstr>
      <vt:lpstr>Места проведения работ по тематике</vt:lpstr>
      <vt:lpstr>Цимлянское   водохранилище</vt:lpstr>
      <vt:lpstr>Цимлянское водохранилище</vt:lpstr>
      <vt:lpstr>Презентация PowerPoint</vt:lpstr>
      <vt:lpstr>Презентация PowerPoint</vt:lpstr>
      <vt:lpstr>Береславское  водохранилище</vt:lpstr>
      <vt:lpstr>Экспериментальные и контрольные заливы Цимлянского водохранилища </vt:lpstr>
      <vt:lpstr>Вселение планктонного штамма Chlorella vulgaris в водохранилища </vt:lpstr>
      <vt:lpstr>Презентация PowerPoint</vt:lpstr>
      <vt:lpstr>Вселение планктонного штамма Chlorella vulgaris в водохранилища в  весенне-летний период</vt:lpstr>
      <vt:lpstr>Распределение биомассы синезелёных (г/м3) в поверхностном слое воды в разгар «цветения» </vt:lpstr>
      <vt:lpstr>Спутниковые  снимки Цимлянского водохранилища в период массового «цветения» в конце  августа. </vt:lpstr>
      <vt:lpstr>Распространение концентрации (тыс. клеток в литре) штамма Chlorella vulgaris в Приплотинном плесе Цимлянского водохранилища. </vt:lpstr>
      <vt:lpstr>Соотношение средних величин биомассы фитопланктона и сине-зеленых водорослей (г\м3) в среднем для всего слоя воды экспериментальных и контрольных участков Цимлянского водохранилища. </vt:lpstr>
      <vt:lpstr>Начало формирования концентраций синезелёных в прибрежной зоне Поповского залива,  июнь 2006 г.</vt:lpstr>
      <vt:lpstr>Презентация PowerPoint</vt:lpstr>
      <vt:lpstr>Экспериментальные садки в заливе Цимлянского водохранилища 2007 г.</vt:lpstr>
      <vt:lpstr>Экспериментальные садки в заливе Волгоградского водохранилища 2006 г.</vt:lpstr>
      <vt:lpstr>Данные о степени развития планктонных водорослей (фитопланктона) против питьевого  водозабора г. Волгодонска  в летне-осенний  период 2007-2009 гг. </vt:lpstr>
      <vt:lpstr>Презентация PowerPoint</vt:lpstr>
      <vt:lpstr>Водохранилища Волго-Донского судоходного канала (ВДСК)</vt:lpstr>
      <vt:lpstr>Иваньковское водохранилище</vt:lpstr>
      <vt:lpstr>Рыбоводные хозяйства Воллгоградской обл.</vt:lpstr>
      <vt:lpstr>Пруды г.Волгограда и Городищенского р-на</vt:lpstr>
    </vt:vector>
  </TitlesOfParts>
  <Company>2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Сергей Яковлев</cp:lastModifiedBy>
  <cp:revision>229</cp:revision>
  <dcterms:created xsi:type="dcterms:W3CDTF">2004-06-25T02:17:31Z</dcterms:created>
  <dcterms:modified xsi:type="dcterms:W3CDTF">2016-09-05T11:23:10Z</dcterms:modified>
</cp:coreProperties>
</file>